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Open Sans SemiBold"/>
      <p:regular r:id="rId30"/>
      <p:bold r:id="rId31"/>
      <p:italic r:id="rId32"/>
      <p:boldItalic r:id="rId33"/>
    </p:embeddedFon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istLeR29SBYZpKGyaWZGiaZrk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bold.fntdata"/><Relationship Id="rId30" Type="http://schemas.openxmlformats.org/officeDocument/2006/relationships/font" Target="fonts/OpenSansSemiBold-regular.fntdata"/><Relationship Id="rId11" Type="http://schemas.openxmlformats.org/officeDocument/2006/relationships/slide" Target="slides/slide6.xml"/><Relationship Id="rId33" Type="http://schemas.openxmlformats.org/officeDocument/2006/relationships/font" Target="fonts/OpenSansSemiBold-boldItalic.fntdata"/><Relationship Id="rId10" Type="http://schemas.openxmlformats.org/officeDocument/2006/relationships/slide" Target="slides/slide5.xml"/><Relationship Id="rId32" Type="http://schemas.openxmlformats.org/officeDocument/2006/relationships/font" Target="fonts/OpenSansSemiBold-italic.fntdata"/><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oa.org/globalassets/assets/files/resources/research-report/2020/direct-primary-care-eval-model.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data/datasets/2019/econ/susb/2019-susb.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in summary, through direct contracting for primary care, the employer paid $174,450 and realized an estimated $734,882 in savings compared to the traditional approach through insurance.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Antrea, let's make the detailed annual report available in the references.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https://drive.google.com/file/d/1Bi8LvBOTJeu6Lc-qPaMCe8ojYP0AIK6k/view?usp=sharing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what access to care (or utilization) looks like with direct contracting. </a:t>
            </a:r>
            <a:r>
              <a:rPr lang="en">
                <a:solidFill>
                  <a:schemeClr val="dk1"/>
                </a:solidFill>
              </a:rPr>
              <a:t>On average, DPC members are able to schedule an appointment with their DPC doctor within one day. They typically wait just minutes in the DPC office for scheduled appointments to begin, and spend as much time as they need to with the clinician. In my office, new patients are scheduled for an hour and follow up appointments are 30 minutes.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graphic on the right shows the national average for encounters to be 1.6 visits per year. In this example, dependents had an average of 3.5 encounters at DMC and for employees it was 6.5.</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u="sng">
                <a:solidFill>
                  <a:srgbClr val="1155CC"/>
                </a:solidFill>
                <a:hlinkClick r:id="rId2">
                  <a:extLst>
                    <a:ext uri="{A12FA001-AC4F-418D-AE19-62706E023703}">
                      <ahyp:hlinkClr val="tx"/>
                    </a:ext>
                  </a:extLst>
                </a:hlinkClick>
              </a:rPr>
              <a:t>https://www.soa.org/globalassets/assets/files/resources/research-report/2020/direct-primary-care-eval-model.pdf</a:t>
            </a:r>
            <a:r>
              <a:rPr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the employees of this company had no barrier to access to us during the pandemic, we urged them to let us know if they had covid, exposure to covid, what they thought were allergies, bronchitis or a sore throat or anything of the like. The results of this kind of access was that 65% of the workforce engaged with us with these concerns and we had an average of 3.6 virtual visits with each one. This resulted in no one going to the hospital and no one dying of covid.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Through a direct contract with the employer in the previous example and through other employers who purchased or offered DPC memberships to their employees, Direct Med Clinic provided care to 1661 Texans </a:t>
            </a:r>
            <a:r>
              <a:rPr b="1" lang="en"/>
              <a:t>without using their insurance.</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050" u="none" cap="none" strike="noStrike">
                <a:solidFill>
                  <a:srgbClr val="000000"/>
                </a:solidFill>
                <a:highlight>
                  <a:srgbClr val="FFFFFF"/>
                </a:highlight>
                <a:latin typeface="Roboto"/>
                <a:ea typeface="Roboto"/>
                <a:cs typeface="Roboto"/>
                <a:sym typeface="Roboto"/>
              </a:rPr>
              <a:t>Data from the 2019 census shows that there are 825,225 companies with less than 50 employees. This corresponds to 4,238,198 Texans. All small employers struggle to provide health insurance for their employees because it is so expensive. Many of them do not provide any healthcare benefit at all. There is potential that through small employers, hundreds of thousands of at-risk Texans could be reached.</a:t>
            </a:r>
            <a:endParaRPr/>
          </a:p>
          <a:p>
            <a:pPr indent="0" lvl="0" marL="0" rtl="0" algn="l">
              <a:lnSpc>
                <a:spcPct val="100000"/>
              </a:lnSpc>
              <a:spcBef>
                <a:spcPts val="0"/>
              </a:spcBef>
              <a:spcAft>
                <a:spcPts val="0"/>
              </a:spcAft>
              <a:buSzPts val="1100"/>
              <a:buNone/>
            </a:pPr>
            <a:r>
              <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chemeClr val="dk1"/>
                </a:solidFill>
                <a:highlight>
                  <a:srgbClr val="FFFFFF"/>
                </a:highlight>
                <a:latin typeface="Roboto"/>
                <a:ea typeface="Roboto"/>
                <a:cs typeface="Roboto"/>
                <a:sym typeface="Roboto"/>
              </a:rPr>
              <a:t>2019 census data indicates there are 825,226 firms with fewer than 50 employees in Texas. This corresponds to a total employment of 4,238,198 Texans.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https://www.census.gov/data/datasets/2019/econ/susb/2019-susb.html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From my perspective I have personally seen and helped launch the TelaDoc model which was membership, or direct contracting-based model with employers, when it launched in 2004. I was founding consultant and medical director of DialCare when it launched which is also a direct care model. Now, from my example, I can see that a way to provide affordable access to care for hundreds of thousands of Texans is through small employers. It is to incentivize DPC, not insurance. </a:t>
            </a:r>
            <a:r>
              <a:rPr b="1" lang="en"/>
              <a:t>We all have insurance for our car but we do not need it to change the tires. We all need insurance but we do not need it for primary care.</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 sz="1100" u="none" cap="none" strike="noStrike">
                <a:solidFill>
                  <a:srgbClr val="000000"/>
                </a:solidFill>
                <a:latin typeface="Arial"/>
                <a:ea typeface="Arial"/>
                <a:cs typeface="Arial"/>
                <a:sym typeface="Arial"/>
              </a:rPr>
              <a:t>I sincerely appreciate the opportunity to address this committee. To the extent that we have a shared desire to increase access to affordable healthcare in Texas, I hope and pray that my presentation will be insightful. From 2004 to 2013 I was the founding president of the Teladoc Physician’s Association. I mention this because it started as direct care membership model offered to employers. From 2016 to 2021 I was the founding consultant and medical director of DialCare which is another nationwide telemedicine program that is a direct care model offered through employers.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2121035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42121035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I will share today comes from my experience as founder of Direct Med Clinic, a Direct Primary Care practice. I am also founder of the San Antonio chapter of the Free Market Medical Association which won the Beacon Award and chapter of the year this year. We do not have a free market in healthcare without price transparency. In San Antonio, we are creating a free healthcare market.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issues from your creation proclamation that I will address are: </a:t>
            </a:r>
            <a:endParaRPr/>
          </a:p>
          <a:p>
            <a:pPr indent="0" lvl="0" marL="0" rtl="0" algn="l">
              <a:lnSpc>
                <a:spcPct val="100000"/>
              </a:lnSpc>
              <a:spcBef>
                <a:spcPts val="0"/>
              </a:spcBef>
              <a:spcAft>
                <a:spcPts val="0"/>
              </a:spcAft>
              <a:buSzPts val="1100"/>
              <a:buNone/>
            </a:pPr>
            <a:r>
              <a:rPr lang="en"/>
              <a:t>reaching the the low income, at-risk population, </a:t>
            </a:r>
            <a:endParaRPr/>
          </a:p>
          <a:p>
            <a:pPr indent="0" lvl="0" marL="0" rtl="0" algn="l">
              <a:lnSpc>
                <a:spcPct val="100000"/>
              </a:lnSpc>
              <a:spcBef>
                <a:spcPts val="0"/>
              </a:spcBef>
              <a:spcAft>
                <a:spcPts val="0"/>
              </a:spcAft>
              <a:buSzPts val="1100"/>
              <a:buNone/>
            </a:pPr>
            <a:r>
              <a:rPr lang="en"/>
              <a:t>affordability, </a:t>
            </a:r>
            <a:endParaRPr/>
          </a:p>
          <a:p>
            <a:pPr indent="0" lvl="0" marL="0" rtl="0" algn="l">
              <a:lnSpc>
                <a:spcPct val="100000"/>
              </a:lnSpc>
              <a:spcBef>
                <a:spcPts val="0"/>
              </a:spcBef>
              <a:spcAft>
                <a:spcPts val="0"/>
              </a:spcAft>
              <a:buSzPts val="1100"/>
              <a:buNone/>
            </a:pPr>
            <a:r>
              <a:rPr lang="en"/>
              <a:t>access to care (not insurance) </a:t>
            </a:r>
            <a:endParaRPr/>
          </a:p>
          <a:p>
            <a:pPr indent="0" lvl="0" marL="0" rtl="0" algn="l">
              <a:lnSpc>
                <a:spcPct val="100000"/>
              </a:lnSpc>
              <a:spcBef>
                <a:spcPts val="0"/>
              </a:spcBef>
              <a:spcAft>
                <a:spcPts val="0"/>
              </a:spcAft>
              <a:buSzPts val="1100"/>
              <a:buNone/>
            </a:pPr>
            <a:r>
              <a:rPr lang="en"/>
              <a:t>and transparency. </a:t>
            </a:r>
            <a:endParaRPr/>
          </a:p>
          <a:p>
            <a:pPr indent="0" lvl="0" marL="0" rtl="0" algn="l">
              <a:lnSpc>
                <a:spcPct val="100000"/>
              </a:lnSpc>
              <a:spcBef>
                <a:spcPts val="0"/>
              </a:spcBef>
              <a:spcAft>
                <a:spcPts val="0"/>
              </a:spcAft>
              <a:buSzPts val="1100"/>
              <a:buNone/>
            </a:pPr>
            <a:r>
              <a:rPr lang="en"/>
              <a:t>I have addressed these issues for a number of Texans through the principles of direct care and direct contracting augmented by a free healthcare market which can only be achieved with transparency.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following is a case study in which Direct Med Clinic provided affordable access to a mid-sized employer. We are in the the third year of duplicating these results for this employer.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You might know that a doctor’s office can directly contract with a lab. Pricing for labs is much lower for a doctor’s office than it is for an insurance company. This slide is an example of the 6 most common labs drawn for this employer over a year with a comparison of the traditional cost through insurance and the cost of the lab billed to Direct Med Clinic. It shows the number of tests multiplied by the traditional cost through an insurance company compared to the cost the employer paid through Direct Med Clinic. You can see that we saved the employer 96% on the cost of these labs.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slide shows the COST of care provided if it would have been billed on a fee for service basis to an insurance company.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Through direct contracting with imaging facilities DPC docs can save their patients money on imaging. Direct Med Clinic has negotiated direct pay rates for imaging which we then pass on to the the employer.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a person has real access to a doctor, as opposed to having insurance, visits to the urgent care and ER can be avoided. The number of times this happened in this example is a judgement call at the time of care. A better way to calculate this would be to count the number of visits over the previous years and establish a trend and see what happens to the trend when direct care is used. We did not have access to this for this report. In the direct care agreement with this employer we were seeing injured workers as well which allowed for treatment of these cases without having to file a claim for reimbursement. In this approach, a zero-dollar claim is filed in order to notify the work comp carrier that there was an injury but there is no need to pay a claim.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s://directmedclinic.com/wp-content/uploads/2022/02/Lancer-Clinic-Report-Redacted-Versio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youtube.com/playlist?list=PLyfA1ywrHcST3VPMekVDnVia9b8kJ_KQ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youtube.com/playlist?list=PLyfA1ywrHcST3VPMekVDnVia9b8kJ_KQv" TargetMode="External"/><Relationship Id="rId4" Type="http://schemas.openxmlformats.org/officeDocument/2006/relationships/hyperlink" Target="https://directmedclinic.com/wp-content/uploads/2022/02/Lancer-Clinic-Report-Redacted-Version.pdf" TargetMode="External"/><Relationship Id="rId10" Type="http://schemas.openxmlformats.org/officeDocument/2006/relationships/hyperlink" Target="https://www.congress.gov/bill/117th-congress/house-bill/725?s=1&amp;r=6" TargetMode="External"/><Relationship Id="rId9" Type="http://schemas.openxmlformats.org/officeDocument/2006/relationships/hyperlink" Target="https://www.congress.gov/bill/117th-congress/house-bill/3436/all-info" TargetMode="External"/><Relationship Id="rId5" Type="http://schemas.openxmlformats.org/officeDocument/2006/relationships/hyperlink" Target="https://www.diabetes.org/about-us/statistics/cost-diabetes" TargetMode="External"/><Relationship Id="rId6" Type="http://schemas.openxmlformats.org/officeDocument/2006/relationships/hyperlink" Target="https://www.cdc.gov/diabetes/basics/quick-facts.html#:~:text=More%20than%2037%20million%20people,(and%20may%20be%20underreported)" TargetMode="External"/><Relationship Id="rId7" Type="http://schemas.openxmlformats.org/officeDocument/2006/relationships/hyperlink" Target="https://nj.gov/governor/docs/TaskForce_FinalReport.pdf" TargetMode="External"/><Relationship Id="rId8" Type="http://schemas.openxmlformats.org/officeDocument/2006/relationships/hyperlink" Target="https://www.soa.org/globalassets/assets/files/resources/research-report/2020/direct-primary-care-eval-mode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96"/>
        </a:solidFill>
      </p:bgPr>
    </p:bg>
    <p:spTree>
      <p:nvGrpSpPr>
        <p:cNvPr id="53" name="Shape 53"/>
        <p:cNvGrpSpPr/>
        <p:nvPr/>
      </p:nvGrpSpPr>
      <p:grpSpPr>
        <a:xfrm>
          <a:off x="0" y="0"/>
          <a:ext cx="0" cy="0"/>
          <a:chOff x="0" y="0"/>
          <a:chExt cx="0" cy="0"/>
        </a:xfrm>
      </p:grpSpPr>
      <p:sp>
        <p:nvSpPr>
          <p:cNvPr id="54" name="Google Shape;54;p1"/>
          <p:cNvSpPr txBox="1"/>
          <p:nvPr/>
        </p:nvSpPr>
        <p:spPr>
          <a:xfrm>
            <a:off x="707780" y="1704114"/>
            <a:ext cx="667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chemeClr val="lt1"/>
                </a:solidFill>
                <a:latin typeface="Open Sans ExtraBold"/>
                <a:ea typeface="Open Sans ExtraBold"/>
                <a:cs typeface="Open Sans ExtraBold"/>
                <a:sym typeface="Open Sans ExtraBold"/>
              </a:rPr>
              <a:t>House Committee on Healthcare Reform Testimony</a:t>
            </a:r>
            <a:endParaRPr b="0" i="0" sz="4000" u="none" cap="none" strike="noStrike">
              <a:solidFill>
                <a:schemeClr val="lt1"/>
              </a:solidFill>
              <a:latin typeface="Open Sans ExtraBold"/>
              <a:ea typeface="Open Sans ExtraBold"/>
              <a:cs typeface="Open Sans ExtraBold"/>
              <a:sym typeface="Open Sans ExtraBold"/>
            </a:endParaRPr>
          </a:p>
        </p:txBody>
      </p:sp>
      <p:cxnSp>
        <p:nvCxnSpPr>
          <p:cNvPr id="55" name="Google Shape;55;p1"/>
          <p:cNvCxnSpPr/>
          <p:nvPr/>
        </p:nvCxnSpPr>
        <p:spPr>
          <a:xfrm>
            <a:off x="783980" y="4236025"/>
            <a:ext cx="2452200" cy="0"/>
          </a:xfrm>
          <a:prstGeom prst="straightConnector1">
            <a:avLst/>
          </a:prstGeom>
          <a:noFill/>
          <a:ln cap="flat" cmpd="sng" w="28575">
            <a:solidFill>
              <a:schemeClr val="lt1"/>
            </a:solidFill>
            <a:prstDash val="solid"/>
            <a:round/>
            <a:headEnd len="sm" w="sm" type="none"/>
            <a:tailEnd len="sm" w="sm" type="none"/>
          </a:ln>
        </p:spPr>
      </p:cxnSp>
      <p:sp>
        <p:nvSpPr>
          <p:cNvPr id="56" name="Google Shape;56;p1"/>
          <p:cNvSpPr txBox="1"/>
          <p:nvPr/>
        </p:nvSpPr>
        <p:spPr>
          <a:xfrm>
            <a:off x="707780" y="3591664"/>
            <a:ext cx="66738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chemeClr val="lt1"/>
                </a:solidFill>
                <a:latin typeface="Open Sans SemiBold"/>
                <a:ea typeface="Open Sans SemiBold"/>
                <a:cs typeface="Open Sans SemiBold"/>
                <a:sym typeface="Open Sans SemiBold"/>
              </a:rPr>
              <a:t>Roger Moczygemba MD MHA</a:t>
            </a:r>
            <a:endParaRPr b="0" i="0" sz="2500" u="none" cap="none" strike="noStrik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SAVINGS</a:t>
            </a:r>
            <a:endParaRPr b="0" i="0" sz="2000" u="none" cap="none" strike="noStrike">
              <a:solidFill>
                <a:srgbClr val="005896"/>
              </a:solidFill>
              <a:latin typeface="Open Sans ExtraBold"/>
              <a:ea typeface="Open Sans ExtraBold"/>
              <a:cs typeface="Open Sans ExtraBold"/>
              <a:sym typeface="Open Sans ExtraBold"/>
            </a:endParaRPr>
          </a:p>
        </p:txBody>
      </p:sp>
      <p:pic>
        <p:nvPicPr>
          <p:cNvPr id="115" name="Google Shape;115;p10"/>
          <p:cNvPicPr preferRelativeResize="0"/>
          <p:nvPr/>
        </p:nvPicPr>
        <p:blipFill rotWithShape="1">
          <a:blip r:embed="rId3">
            <a:alphaModFix/>
          </a:blip>
          <a:srcRect b="0" l="0" r="0" t="0"/>
          <a:stretch/>
        </p:blipFill>
        <p:spPr>
          <a:xfrm>
            <a:off x="1591588" y="981325"/>
            <a:ext cx="5960831" cy="3857375"/>
          </a:xfrm>
          <a:prstGeom prst="rect">
            <a:avLst/>
          </a:prstGeom>
          <a:noFill/>
          <a:ln>
            <a:noFill/>
          </a:ln>
        </p:spPr>
      </p:pic>
      <p:sp>
        <p:nvSpPr>
          <p:cNvPr id="116" name="Google Shape;116;p10"/>
          <p:cNvSpPr txBox="1"/>
          <p:nvPr/>
        </p:nvSpPr>
        <p:spPr>
          <a:xfrm>
            <a:off x="3755600" y="4723050"/>
            <a:ext cx="501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sng" cap="none" strike="noStrike">
                <a:solidFill>
                  <a:srgbClr val="005896"/>
                </a:solidFill>
                <a:latin typeface="Open Sans"/>
                <a:ea typeface="Open Sans"/>
                <a:cs typeface="Open Sans"/>
                <a:sym typeface="Open Sans"/>
                <a:hlinkClick r:id="rId4">
                  <a:extLst>
                    <a:ext uri="{A12FA001-AC4F-418D-AE19-62706E023703}">
                      <ahyp:hlinkClr val="tx"/>
                    </a:ext>
                  </a:extLst>
                </a:hlinkClick>
              </a:rPr>
              <a:t>https://directmedclinic.com/wp-content/uploads/2022/02/Lancer-Clinic-Report-Redacted-Version.pdf</a:t>
            </a:r>
            <a:r>
              <a:rPr b="0" i="0" lang="en" sz="800" u="none" cap="none" strike="noStrike">
                <a:solidFill>
                  <a:srgbClr val="005896"/>
                </a:solidFill>
                <a:latin typeface="Open Sans"/>
                <a:ea typeface="Open Sans"/>
                <a:cs typeface="Open Sans"/>
                <a:sym typeface="Open Sans"/>
              </a:rPr>
              <a:t> </a:t>
            </a:r>
            <a:endParaRPr b="0" i="0" sz="800" u="none" cap="none" strike="noStrike">
              <a:solidFill>
                <a:srgbClr val="00589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ACCESS TO CARE</a:t>
            </a:r>
            <a:endParaRPr b="0" i="0" sz="2000" u="none" cap="none" strike="noStrike">
              <a:solidFill>
                <a:srgbClr val="005896"/>
              </a:solidFill>
              <a:latin typeface="Open Sans ExtraBold"/>
              <a:ea typeface="Open Sans ExtraBold"/>
              <a:cs typeface="Open Sans ExtraBold"/>
              <a:sym typeface="Open Sans ExtraBold"/>
            </a:endParaRPr>
          </a:p>
        </p:txBody>
      </p:sp>
      <p:pic>
        <p:nvPicPr>
          <p:cNvPr id="122" name="Google Shape;122;p11"/>
          <p:cNvPicPr preferRelativeResize="0"/>
          <p:nvPr/>
        </p:nvPicPr>
        <p:blipFill rotWithShape="1">
          <a:blip r:embed="rId3">
            <a:alphaModFix/>
          </a:blip>
          <a:srcRect b="0" l="0" r="0" t="0"/>
          <a:stretch/>
        </p:blipFill>
        <p:spPr>
          <a:xfrm>
            <a:off x="405252" y="1698858"/>
            <a:ext cx="4301253" cy="2384674"/>
          </a:xfrm>
          <a:prstGeom prst="rect">
            <a:avLst/>
          </a:prstGeom>
          <a:noFill/>
          <a:ln>
            <a:noFill/>
          </a:ln>
        </p:spPr>
      </p:pic>
      <p:pic>
        <p:nvPicPr>
          <p:cNvPr id="123" name="Google Shape;123;p11"/>
          <p:cNvPicPr preferRelativeResize="0"/>
          <p:nvPr/>
        </p:nvPicPr>
        <p:blipFill rotWithShape="1">
          <a:blip r:embed="rId4">
            <a:alphaModFix/>
          </a:blip>
          <a:srcRect b="0" l="0" r="0" t="0"/>
          <a:stretch/>
        </p:blipFill>
        <p:spPr>
          <a:xfrm>
            <a:off x="5059301" y="1766370"/>
            <a:ext cx="3620949" cy="224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ACCESS TO CARE</a:t>
            </a:r>
            <a:endParaRPr b="0" i="0" sz="2000" u="none" cap="none" strike="noStrike">
              <a:solidFill>
                <a:srgbClr val="005896"/>
              </a:solidFill>
              <a:latin typeface="Open Sans ExtraBold"/>
              <a:ea typeface="Open Sans ExtraBold"/>
              <a:cs typeface="Open Sans ExtraBold"/>
              <a:sym typeface="Open Sans ExtraBold"/>
            </a:endParaRPr>
          </a:p>
        </p:txBody>
      </p:sp>
      <p:pic>
        <p:nvPicPr>
          <p:cNvPr id="129" name="Google Shape;129;p12"/>
          <p:cNvPicPr preferRelativeResize="0"/>
          <p:nvPr/>
        </p:nvPicPr>
        <p:blipFill rotWithShape="1">
          <a:blip r:embed="rId3">
            <a:alphaModFix/>
          </a:blip>
          <a:srcRect b="0" l="0" r="0" t="0"/>
          <a:stretch/>
        </p:blipFill>
        <p:spPr>
          <a:xfrm>
            <a:off x="324675" y="1304237"/>
            <a:ext cx="3080850" cy="3266201"/>
          </a:xfrm>
          <a:prstGeom prst="rect">
            <a:avLst/>
          </a:prstGeom>
          <a:noFill/>
          <a:ln>
            <a:noFill/>
          </a:ln>
        </p:spPr>
      </p:pic>
      <p:pic>
        <p:nvPicPr>
          <p:cNvPr id="130" name="Google Shape;130;p12"/>
          <p:cNvPicPr preferRelativeResize="0"/>
          <p:nvPr/>
        </p:nvPicPr>
        <p:blipFill rotWithShape="1">
          <a:blip r:embed="rId4">
            <a:alphaModFix/>
          </a:blip>
          <a:srcRect b="0" l="0" r="0" t="0"/>
          <a:stretch/>
        </p:blipFill>
        <p:spPr>
          <a:xfrm>
            <a:off x="3765750" y="1649796"/>
            <a:ext cx="5184275" cy="25750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96"/>
        </a:solidFill>
      </p:bgPr>
    </p:bg>
    <p:spTree>
      <p:nvGrpSpPr>
        <p:cNvPr id="134" name="Shape 134"/>
        <p:cNvGrpSpPr/>
        <p:nvPr/>
      </p:nvGrpSpPr>
      <p:grpSpPr>
        <a:xfrm>
          <a:off x="0" y="0"/>
          <a:ext cx="0" cy="0"/>
          <a:chOff x="0" y="0"/>
          <a:chExt cx="0" cy="0"/>
        </a:xfrm>
      </p:grpSpPr>
      <p:sp>
        <p:nvSpPr>
          <p:cNvPr id="135" name="Google Shape;135;p13"/>
          <p:cNvSpPr txBox="1"/>
          <p:nvPr/>
        </p:nvSpPr>
        <p:spPr>
          <a:xfrm>
            <a:off x="1235105" y="1448089"/>
            <a:ext cx="6673800" cy="278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 sz="3500" u="none" cap="none" strike="noStrike">
                <a:solidFill>
                  <a:schemeClr val="lt1"/>
                </a:solidFill>
                <a:latin typeface="Open Sans ExtraBold"/>
                <a:ea typeface="Open Sans ExtraBold"/>
                <a:cs typeface="Open Sans ExtraBold"/>
                <a:sym typeface="Open Sans ExtraBold"/>
              </a:rPr>
              <a:t>Through 65 employers DMC provided affordable access to care for 1661 Texans without using their insurance</a:t>
            </a:r>
            <a:endParaRPr b="0" i="0" sz="35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nvSpPr>
        <p:spPr>
          <a:xfrm>
            <a:off x="635050" y="727425"/>
            <a:ext cx="8103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IV.  Projected Results Based on Principles of Direct Care</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141" name="Google Shape;141;p14"/>
          <p:cNvSpPr txBox="1"/>
          <p:nvPr/>
        </p:nvSpPr>
        <p:spPr>
          <a:xfrm>
            <a:off x="697400" y="2130275"/>
            <a:ext cx="8041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5896"/>
                </a:solidFill>
                <a:latin typeface="Open Sans ExtraBold"/>
                <a:ea typeface="Open Sans ExtraBold"/>
                <a:cs typeface="Open Sans ExtraBold"/>
                <a:sym typeface="Open Sans ExtraBold"/>
              </a:rPr>
              <a:t>We could touch </a:t>
            </a:r>
            <a:r>
              <a:rPr b="0" i="0" lang="en" sz="3000" u="none" cap="none" strike="noStrike">
                <a:solidFill>
                  <a:srgbClr val="E62831"/>
                </a:solidFill>
                <a:latin typeface="Open Sans ExtraBold"/>
                <a:ea typeface="Open Sans ExtraBold"/>
                <a:cs typeface="Open Sans ExtraBold"/>
                <a:sym typeface="Open Sans ExtraBold"/>
              </a:rPr>
              <a:t>4,238,198</a:t>
            </a:r>
            <a:r>
              <a:rPr b="0" i="0" lang="en" sz="3000" u="none" cap="none" strike="noStrike">
                <a:solidFill>
                  <a:srgbClr val="005896"/>
                </a:solidFill>
                <a:latin typeface="Open Sans ExtraBold"/>
                <a:ea typeface="Open Sans ExtraBold"/>
                <a:cs typeface="Open Sans ExtraBold"/>
                <a:sym typeface="Open Sans ExtraBold"/>
              </a:rPr>
              <a:t> more Texans.</a:t>
            </a:r>
            <a:endParaRPr b="0" i="0" sz="3000" u="none" cap="none" strike="noStrike">
              <a:solidFill>
                <a:srgbClr val="005896"/>
              </a:solidFill>
              <a:latin typeface="Open Sans ExtraBold"/>
              <a:ea typeface="Open Sans ExtraBold"/>
              <a:cs typeface="Open Sans ExtraBold"/>
              <a:sym typeface="Open Sans ExtraBold"/>
            </a:endParaRPr>
          </a:p>
        </p:txBody>
      </p:sp>
      <p:sp>
        <p:nvSpPr>
          <p:cNvPr id="142" name="Google Shape;142;p14"/>
          <p:cNvSpPr txBox="1"/>
          <p:nvPr/>
        </p:nvSpPr>
        <p:spPr>
          <a:xfrm>
            <a:off x="499200" y="2944425"/>
            <a:ext cx="8145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2019 Census, Texas data:</a:t>
            </a:r>
            <a:endParaRPr b="0" i="0" sz="2000" u="none" cap="none" strike="noStrike">
              <a:solidFill>
                <a:srgbClr val="005896"/>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5896"/>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Number of employers with less than 50 employees = </a:t>
            </a:r>
            <a:r>
              <a:rPr b="0" i="0" lang="en" sz="2000" u="none" cap="none" strike="noStrike">
                <a:solidFill>
                  <a:srgbClr val="E62831"/>
                </a:solidFill>
                <a:latin typeface="Open Sans ExtraBold"/>
                <a:ea typeface="Open Sans ExtraBold"/>
                <a:cs typeface="Open Sans ExtraBold"/>
                <a:sym typeface="Open Sans ExtraBold"/>
              </a:rPr>
              <a:t>825,226</a:t>
            </a:r>
            <a:endParaRPr b="0" i="0" sz="2000" u="none" cap="none" strike="noStrike">
              <a:solidFill>
                <a:srgbClr val="005896"/>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Number of their employees = </a:t>
            </a:r>
            <a:r>
              <a:rPr b="0" i="0" lang="en" sz="2000" u="none" cap="none" strike="noStrike">
                <a:solidFill>
                  <a:srgbClr val="E62831"/>
                </a:solidFill>
                <a:latin typeface="Open Sans ExtraBold"/>
                <a:ea typeface="Open Sans ExtraBold"/>
                <a:cs typeface="Open Sans ExtraBold"/>
                <a:sym typeface="Open Sans ExtraBold"/>
              </a:rPr>
              <a:t>4,238,198</a:t>
            </a:r>
            <a:endParaRPr b="0" i="0" sz="2000" u="none" cap="none" strike="noStrike">
              <a:solidFill>
                <a:srgbClr val="E62831"/>
              </a:solidFill>
              <a:latin typeface="Open Sans ExtraBold"/>
              <a:ea typeface="Open Sans ExtraBold"/>
              <a:cs typeface="Open Sans ExtraBold"/>
              <a:sym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nvSpPr>
        <p:spPr>
          <a:xfrm>
            <a:off x="635050" y="727425"/>
            <a:ext cx="8103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IV.  Recommendations</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148" name="Google Shape;148;p15"/>
          <p:cNvSpPr txBox="1"/>
          <p:nvPr/>
        </p:nvSpPr>
        <p:spPr>
          <a:xfrm>
            <a:off x="697400" y="2553075"/>
            <a:ext cx="7573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Consider was to incentivize small employers to provide DPC for their employees</a:t>
            </a:r>
            <a:endParaRPr b="0" i="0" sz="2000" u="none" cap="none" strike="noStrike">
              <a:solidFill>
                <a:srgbClr val="005896"/>
              </a:solidFill>
              <a:latin typeface="Open Sans ExtraBold"/>
              <a:ea typeface="Open Sans ExtraBold"/>
              <a:cs typeface="Open Sans ExtraBold"/>
              <a:sym typeface="Open Sans ExtraBold"/>
            </a:endParaRPr>
          </a:p>
        </p:txBody>
      </p:sp>
      <p:sp>
        <p:nvSpPr>
          <p:cNvPr id="149" name="Google Shape;149;p15"/>
          <p:cNvSpPr txBox="1"/>
          <p:nvPr/>
        </p:nvSpPr>
        <p:spPr>
          <a:xfrm>
            <a:off x="697400" y="1871289"/>
            <a:ext cx="544016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Consider giving state employees access to DPC coupled with an insurance plan for higher level of care when needed.</a:t>
            </a:r>
            <a:endParaRPr/>
          </a:p>
        </p:txBody>
      </p:sp>
      <p:sp>
        <p:nvSpPr>
          <p:cNvPr id="150" name="Google Shape;150;p15"/>
          <p:cNvSpPr txBox="1"/>
          <p:nvPr/>
        </p:nvSpPr>
        <p:spPr>
          <a:xfrm>
            <a:off x="697400" y="1563512"/>
            <a:ext cx="61028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Consider giving Medicaid beneficiaries an allowance to access to DPC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96"/>
        </a:solidFill>
      </p:bgPr>
    </p:bg>
    <p:spTree>
      <p:nvGrpSpPr>
        <p:cNvPr id="154" name="Shape 154"/>
        <p:cNvGrpSpPr/>
        <p:nvPr/>
      </p:nvGrpSpPr>
      <p:grpSpPr>
        <a:xfrm>
          <a:off x="0" y="0"/>
          <a:ext cx="0" cy="0"/>
          <a:chOff x="0" y="0"/>
          <a:chExt cx="0" cy="0"/>
        </a:xfrm>
      </p:grpSpPr>
      <p:grpSp>
        <p:nvGrpSpPr>
          <p:cNvPr id="155" name="Google Shape;155;p16"/>
          <p:cNvGrpSpPr/>
          <p:nvPr/>
        </p:nvGrpSpPr>
        <p:grpSpPr>
          <a:xfrm>
            <a:off x="749325" y="1610889"/>
            <a:ext cx="6673800" cy="2036861"/>
            <a:chOff x="749325" y="1455014"/>
            <a:chExt cx="6673800" cy="2036861"/>
          </a:xfrm>
        </p:grpSpPr>
        <p:sp>
          <p:nvSpPr>
            <p:cNvPr id="156" name="Google Shape;156;p16"/>
            <p:cNvSpPr txBox="1"/>
            <p:nvPr/>
          </p:nvSpPr>
          <p:spPr>
            <a:xfrm>
              <a:off x="749325" y="1455014"/>
              <a:ext cx="66738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chemeClr val="lt1"/>
                  </a:solidFill>
                  <a:latin typeface="Open Sans ExtraBold"/>
                  <a:ea typeface="Open Sans ExtraBold"/>
                  <a:cs typeface="Open Sans ExtraBold"/>
                  <a:sym typeface="Open Sans ExtraBold"/>
                </a:rPr>
                <a:t>My testimony</a:t>
              </a:r>
              <a:endParaRPr b="0" i="0" sz="3500" u="none" cap="none" strike="noStrike">
                <a:solidFill>
                  <a:schemeClr val="lt1"/>
                </a:solidFill>
                <a:latin typeface="Open Sans ExtraBold"/>
                <a:ea typeface="Open Sans ExtraBold"/>
                <a:cs typeface="Open Sans ExtraBold"/>
                <a:sym typeface="Open Sans ExtraBold"/>
              </a:endParaRPr>
            </a:p>
          </p:txBody>
        </p:sp>
        <p:sp>
          <p:nvSpPr>
            <p:cNvPr id="157" name="Google Shape;157;p16"/>
            <p:cNvSpPr txBox="1"/>
            <p:nvPr/>
          </p:nvSpPr>
          <p:spPr>
            <a:xfrm>
              <a:off x="749325" y="2168275"/>
              <a:ext cx="5890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Open Sans"/>
                  <a:ea typeface="Open Sans"/>
                  <a:cs typeface="Open Sans"/>
                  <a:sym typeface="Open Sans"/>
                </a:rPr>
                <a:t>I have created a place where a </a:t>
              </a:r>
              <a:r>
                <a:rPr b="1" i="0" lang="en" sz="2000" u="none" cap="none" strike="noStrike">
                  <a:solidFill>
                    <a:schemeClr val="lt1"/>
                  </a:solidFill>
                  <a:latin typeface="Open Sans"/>
                  <a:ea typeface="Open Sans"/>
                  <a:cs typeface="Open Sans"/>
                  <a:sym typeface="Open Sans"/>
                </a:rPr>
                <a:t>patient can have affordable access to care</a:t>
              </a:r>
              <a:r>
                <a:rPr b="0" i="0" lang="en" sz="2000" u="none" cap="none" strike="noStrike">
                  <a:solidFill>
                    <a:schemeClr val="lt1"/>
                  </a:solidFill>
                  <a:latin typeface="Open Sans"/>
                  <a:ea typeface="Open Sans"/>
                  <a:cs typeface="Open Sans"/>
                  <a:sym typeface="Open Sans"/>
                </a:rPr>
                <a:t> within the same day or next day and they know how much it costs and they do not fear any surprise bills.</a:t>
              </a:r>
              <a:endParaRPr b="0" i="0" sz="20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96"/>
        </a:solidFill>
      </p:bgPr>
    </p:bg>
    <p:spTree>
      <p:nvGrpSpPr>
        <p:cNvPr id="161" name="Shape 161"/>
        <p:cNvGrpSpPr/>
        <p:nvPr/>
      </p:nvGrpSpPr>
      <p:grpSpPr>
        <a:xfrm>
          <a:off x="0" y="0"/>
          <a:ext cx="0" cy="0"/>
          <a:chOff x="0" y="0"/>
          <a:chExt cx="0" cy="0"/>
        </a:xfrm>
      </p:grpSpPr>
      <p:grpSp>
        <p:nvGrpSpPr>
          <p:cNvPr id="162" name="Google Shape;162;p17"/>
          <p:cNvGrpSpPr/>
          <p:nvPr/>
        </p:nvGrpSpPr>
        <p:grpSpPr>
          <a:xfrm>
            <a:off x="749325" y="1153689"/>
            <a:ext cx="6673800" cy="2960561"/>
            <a:chOff x="749325" y="1455014"/>
            <a:chExt cx="6673800" cy="2960561"/>
          </a:xfrm>
        </p:grpSpPr>
        <p:sp>
          <p:nvSpPr>
            <p:cNvPr id="163" name="Google Shape;163;p17"/>
            <p:cNvSpPr txBox="1"/>
            <p:nvPr/>
          </p:nvSpPr>
          <p:spPr>
            <a:xfrm>
              <a:off x="749325" y="1455014"/>
              <a:ext cx="66738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chemeClr val="lt1"/>
                  </a:solidFill>
                  <a:latin typeface="Open Sans ExtraBold"/>
                  <a:ea typeface="Open Sans ExtraBold"/>
                  <a:cs typeface="Open Sans ExtraBold"/>
                  <a:sym typeface="Open Sans ExtraBold"/>
                </a:rPr>
                <a:t>My testimony</a:t>
              </a:r>
              <a:endParaRPr b="0" i="0" sz="3500" u="none" cap="none" strike="noStrike">
                <a:solidFill>
                  <a:schemeClr val="lt1"/>
                </a:solidFill>
                <a:latin typeface="Open Sans ExtraBold"/>
                <a:ea typeface="Open Sans ExtraBold"/>
                <a:cs typeface="Open Sans ExtraBold"/>
                <a:sym typeface="Open Sans ExtraBold"/>
              </a:endParaRPr>
            </a:p>
          </p:txBody>
        </p:sp>
        <p:sp>
          <p:nvSpPr>
            <p:cNvPr id="164" name="Google Shape;164;p17"/>
            <p:cNvSpPr txBox="1"/>
            <p:nvPr/>
          </p:nvSpPr>
          <p:spPr>
            <a:xfrm>
              <a:off x="749325" y="2168275"/>
              <a:ext cx="58905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Open Sans"/>
                  <a:ea typeface="Open Sans"/>
                  <a:cs typeface="Open Sans"/>
                  <a:sym typeface="Open Sans"/>
                </a:rPr>
                <a:t>In this model I have repeatedly seen people give thanks for what we do and how we do it. </a:t>
              </a:r>
              <a:r>
                <a:rPr b="1" i="0" lang="en" sz="2000" u="none" cap="none" strike="noStrike">
                  <a:solidFill>
                    <a:schemeClr val="lt1"/>
                  </a:solidFill>
                  <a:latin typeface="Open Sans"/>
                  <a:ea typeface="Open Sans"/>
                  <a:cs typeface="Open Sans"/>
                  <a:sym typeface="Open Sans"/>
                </a:rPr>
                <a:t>It is my hope that members of this committee can experience the same praise</a:t>
              </a:r>
              <a:r>
                <a:rPr b="0" i="0" lang="en" sz="2000" u="none" cap="none" strike="noStrike">
                  <a:solidFill>
                    <a:schemeClr val="lt1"/>
                  </a:solidFill>
                  <a:latin typeface="Open Sans"/>
                  <a:ea typeface="Open Sans"/>
                  <a:cs typeface="Open Sans"/>
                  <a:sym typeface="Open Sans"/>
                </a:rPr>
                <a:t> from not only those who you will report to with your results but mostly from Texans who are suffering from lack of affordable access to care.</a:t>
              </a:r>
              <a:endParaRPr b="0" i="0" sz="20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96"/>
        </a:solidFill>
      </p:bgPr>
    </p:bg>
    <p:spTree>
      <p:nvGrpSpPr>
        <p:cNvPr id="168" name="Shape 168"/>
        <p:cNvGrpSpPr/>
        <p:nvPr/>
      </p:nvGrpSpPr>
      <p:grpSpPr>
        <a:xfrm>
          <a:off x="0" y="0"/>
          <a:ext cx="0" cy="0"/>
          <a:chOff x="0" y="0"/>
          <a:chExt cx="0" cy="0"/>
        </a:xfrm>
      </p:grpSpPr>
      <p:grpSp>
        <p:nvGrpSpPr>
          <p:cNvPr id="169" name="Google Shape;169;p18"/>
          <p:cNvGrpSpPr/>
          <p:nvPr/>
        </p:nvGrpSpPr>
        <p:grpSpPr>
          <a:xfrm>
            <a:off x="749325" y="1077489"/>
            <a:ext cx="6673800" cy="2960561"/>
            <a:chOff x="749325" y="1455014"/>
            <a:chExt cx="6673800" cy="2960561"/>
          </a:xfrm>
        </p:grpSpPr>
        <p:sp>
          <p:nvSpPr>
            <p:cNvPr id="170" name="Google Shape;170;p18"/>
            <p:cNvSpPr txBox="1"/>
            <p:nvPr/>
          </p:nvSpPr>
          <p:spPr>
            <a:xfrm>
              <a:off x="749325" y="1455014"/>
              <a:ext cx="66738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chemeClr val="lt1"/>
                  </a:solidFill>
                  <a:latin typeface="Open Sans ExtraBold"/>
                  <a:ea typeface="Open Sans ExtraBold"/>
                  <a:cs typeface="Open Sans ExtraBold"/>
                  <a:sym typeface="Open Sans ExtraBold"/>
                </a:rPr>
                <a:t>My testimony</a:t>
              </a:r>
              <a:endParaRPr b="0" i="0" sz="3500" u="none" cap="none" strike="noStrike">
                <a:solidFill>
                  <a:schemeClr val="lt1"/>
                </a:solidFill>
                <a:latin typeface="Open Sans ExtraBold"/>
                <a:ea typeface="Open Sans ExtraBold"/>
                <a:cs typeface="Open Sans ExtraBold"/>
                <a:sym typeface="Open Sans ExtraBold"/>
              </a:endParaRPr>
            </a:p>
          </p:txBody>
        </p:sp>
        <p:sp>
          <p:nvSpPr>
            <p:cNvPr id="171" name="Google Shape;171;p18"/>
            <p:cNvSpPr txBox="1"/>
            <p:nvPr/>
          </p:nvSpPr>
          <p:spPr>
            <a:xfrm>
              <a:off x="749325" y="2168275"/>
              <a:ext cx="58905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Open Sans"/>
                  <a:ea typeface="Open Sans"/>
                  <a:cs typeface="Open Sans"/>
                  <a:sym typeface="Open Sans"/>
                </a:rPr>
                <a:t>I am confident that these basic principles, if implemented, can provide access to </a:t>
              </a:r>
              <a:r>
                <a:rPr b="1" i="0" lang="en" sz="2000" u="none" cap="none" strike="noStrike">
                  <a:solidFill>
                    <a:schemeClr val="lt1"/>
                  </a:solidFill>
                  <a:latin typeface="Open Sans"/>
                  <a:ea typeface="Open Sans"/>
                  <a:cs typeface="Open Sans"/>
                  <a:sym typeface="Open Sans"/>
                </a:rPr>
                <a:t>care to hundreds of thousands of Texans</a:t>
              </a:r>
              <a:r>
                <a:rPr b="0" i="0" lang="en" sz="2000" u="none" cap="none" strike="noStrike">
                  <a:solidFill>
                    <a:schemeClr val="lt1"/>
                  </a:solidFill>
                  <a:latin typeface="Open Sans"/>
                  <a:ea typeface="Open Sans"/>
                  <a:cs typeface="Open Sans"/>
                  <a:sym typeface="Open Sans"/>
                </a:rPr>
                <a:t> and set Texas apart as a model for how to provide affordable access to care and the members of this committee will be restoring trust in government to many who have lost that trust.</a:t>
              </a:r>
              <a:endParaRPr b="0" i="0" sz="20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nvSpPr>
        <p:spPr>
          <a:xfrm>
            <a:off x="635050" y="727425"/>
            <a:ext cx="8103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IV.  Recommendations</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177" name="Google Shape;177;p19"/>
          <p:cNvSpPr txBox="1"/>
          <p:nvPr/>
        </p:nvSpPr>
        <p:spPr>
          <a:xfrm>
            <a:off x="697400" y="2553075"/>
            <a:ext cx="7573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D.  </a:t>
            </a:r>
            <a:r>
              <a:rPr b="0" i="0" lang="en" sz="2000" u="sng" cap="none" strike="noStrike">
                <a:solidFill>
                  <a:schemeClr val="hlink"/>
                </a:solidFill>
                <a:latin typeface="Open Sans ExtraBold"/>
                <a:ea typeface="Open Sans ExtraBold"/>
                <a:cs typeface="Open Sans ExtraBold"/>
                <a:sym typeface="Open Sans ExtraBold"/>
                <a:hlinkClick r:id="rId3"/>
              </a:rPr>
              <a:t>Testimonials</a:t>
            </a:r>
            <a:endParaRPr b="0" i="0" sz="2000" u="none" cap="none" strike="noStrike">
              <a:solidFill>
                <a:srgbClr val="005896"/>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And references</a:t>
            </a:r>
            <a:endParaRPr b="0" i="0" sz="2000" u="none" cap="none" strike="noStrike">
              <a:solidFill>
                <a:srgbClr val="005896"/>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nvSpPr>
        <p:spPr>
          <a:xfrm>
            <a:off x="655830" y="665039"/>
            <a:ext cx="6673800" cy="7080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E62831"/>
              </a:buClr>
              <a:buSzPts val="4000"/>
              <a:buFont typeface="Open Sans ExtraBold"/>
              <a:buAutoNum type="romanUcPeriod"/>
            </a:pPr>
            <a:r>
              <a:rPr b="0" i="0" lang="en" sz="4000" u="none" cap="none" strike="noStrike">
                <a:solidFill>
                  <a:srgbClr val="E62831"/>
                </a:solidFill>
                <a:latin typeface="Open Sans ExtraBold"/>
                <a:ea typeface="Open Sans ExtraBold"/>
                <a:cs typeface="Open Sans ExtraBold"/>
                <a:sym typeface="Open Sans ExtraBold"/>
              </a:rPr>
              <a:t>My background</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62" name="Google Shape;62;p2"/>
          <p:cNvSpPr txBox="1"/>
          <p:nvPr/>
        </p:nvSpPr>
        <p:spPr>
          <a:xfrm>
            <a:off x="655826" y="1420125"/>
            <a:ext cx="59250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E62831"/>
                </a:solidFill>
                <a:latin typeface="Open Sans SemiBold"/>
                <a:ea typeface="Open Sans SemiBold"/>
                <a:cs typeface="Open Sans SemiBold"/>
                <a:sym typeface="Open Sans SemiBold"/>
              </a:rPr>
              <a:t>Former innovative models that create affordable access to care</a:t>
            </a:r>
            <a:endParaRPr b="0" i="0" sz="2000" u="none" cap="none" strike="noStrike">
              <a:solidFill>
                <a:srgbClr val="E62831"/>
              </a:solidFill>
              <a:latin typeface="Open Sans SemiBold"/>
              <a:ea typeface="Open Sans SemiBold"/>
              <a:cs typeface="Open Sans SemiBold"/>
              <a:sym typeface="Open Sans SemiBold"/>
            </a:endParaRPr>
          </a:p>
        </p:txBody>
      </p:sp>
      <p:sp>
        <p:nvSpPr>
          <p:cNvPr id="63" name="Google Shape;63;p2"/>
          <p:cNvSpPr txBox="1"/>
          <p:nvPr/>
        </p:nvSpPr>
        <p:spPr>
          <a:xfrm>
            <a:off x="707776" y="2779575"/>
            <a:ext cx="5925000" cy="4308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00000"/>
              </a:lnSpc>
              <a:spcBef>
                <a:spcPts val="0"/>
              </a:spcBef>
              <a:spcAft>
                <a:spcPts val="0"/>
              </a:spcAft>
              <a:buClr>
                <a:schemeClr val="dk1"/>
              </a:buClr>
              <a:buSzPts val="2200"/>
              <a:buFont typeface="Open Sans ExtraBold"/>
              <a:buAutoNum type="alphaUcPeriod"/>
            </a:pPr>
            <a:r>
              <a:rPr b="0" i="0" lang="en" sz="2200" u="none" cap="none" strike="noStrike">
                <a:solidFill>
                  <a:schemeClr val="dk1"/>
                </a:solidFill>
                <a:latin typeface="Open Sans ExtraBold"/>
                <a:ea typeface="Open Sans ExtraBold"/>
                <a:cs typeface="Open Sans ExtraBold"/>
                <a:sym typeface="Open Sans ExtraBold"/>
              </a:rPr>
              <a:t>Nationwide Telemedicine</a:t>
            </a:r>
            <a:endParaRPr b="0" i="0" sz="2200" u="none" cap="none" strike="noStrike">
              <a:solidFill>
                <a:schemeClr val="dk1"/>
              </a:solidFill>
              <a:latin typeface="Open Sans ExtraBold"/>
              <a:ea typeface="Open Sans ExtraBold"/>
              <a:cs typeface="Open Sans ExtraBold"/>
              <a:sym typeface="Open Sans ExtraBold"/>
            </a:endParaRPr>
          </a:p>
        </p:txBody>
      </p:sp>
      <p:sp>
        <p:nvSpPr>
          <p:cNvPr id="64" name="Google Shape;64;p2"/>
          <p:cNvSpPr txBox="1"/>
          <p:nvPr/>
        </p:nvSpPr>
        <p:spPr>
          <a:xfrm>
            <a:off x="598050" y="3474050"/>
            <a:ext cx="7947900" cy="8310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Founding President of the Teladoc Physicians Association (2004-2013)</a:t>
            </a:r>
            <a:endParaRPr b="0" i="0" sz="1600" u="none" cap="none" strike="noStrike">
              <a:solidFill>
                <a:schemeClr val="dk1"/>
              </a:solidFill>
              <a:latin typeface="Open Sans"/>
              <a:ea typeface="Open Sans"/>
              <a:cs typeface="Open Sans"/>
              <a:sym typeface="Open Sans"/>
            </a:endParaRPr>
          </a:p>
          <a:p>
            <a:pPr indent="-330200" lvl="0" marL="457200" marR="0" rtl="0" algn="l">
              <a:lnSpc>
                <a:spcPct val="100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Founding Consultant and Medical Director of DialCare (2016-2021)</a:t>
            </a:r>
            <a:endParaRPr b="0" i="0" sz="1600" u="none" cap="none" strike="noStrike">
              <a:solidFill>
                <a:schemeClr val="dk1"/>
              </a:solidFill>
              <a:latin typeface="Open Sans"/>
              <a:ea typeface="Open Sans"/>
              <a:cs typeface="Open Sans"/>
              <a:sym typeface="Open Sans"/>
            </a:endParaRPr>
          </a:p>
          <a:p>
            <a:pPr indent="-330200" lvl="0" marL="457200" marR="0" rtl="0" algn="l">
              <a:lnSpc>
                <a:spcPct val="100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Recuro Health Medical Director (2022)</a:t>
            </a:r>
            <a:endParaRPr b="0" i="0" sz="1600" u="none" cap="none" strike="noStrik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421210358f_1_0"/>
          <p:cNvSpPr txBox="1"/>
          <p:nvPr/>
        </p:nvSpPr>
        <p:spPr>
          <a:xfrm>
            <a:off x="635050" y="498825"/>
            <a:ext cx="8103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rgbClr val="E62831"/>
                </a:solidFill>
                <a:latin typeface="Open Sans ExtraBold"/>
                <a:ea typeface="Open Sans ExtraBold"/>
                <a:cs typeface="Open Sans ExtraBold"/>
                <a:sym typeface="Open Sans ExtraBold"/>
              </a:rPr>
              <a:t>V.  Resources</a:t>
            </a:r>
            <a:endParaRPr sz="4000">
              <a:solidFill>
                <a:srgbClr val="E62831"/>
              </a:solidFill>
              <a:latin typeface="Open Sans ExtraBold"/>
              <a:ea typeface="Open Sans ExtraBold"/>
              <a:cs typeface="Open Sans ExtraBold"/>
              <a:sym typeface="Open Sans ExtraBold"/>
            </a:endParaRPr>
          </a:p>
        </p:txBody>
      </p:sp>
      <p:sp>
        <p:nvSpPr>
          <p:cNvPr id="183" name="Google Shape;183;g1421210358f_1_0"/>
          <p:cNvSpPr txBox="1"/>
          <p:nvPr/>
        </p:nvSpPr>
        <p:spPr>
          <a:xfrm>
            <a:off x="697400" y="1206825"/>
            <a:ext cx="7573800" cy="3786600"/>
          </a:xfrm>
          <a:prstGeom prst="rect">
            <a:avLst/>
          </a:prstGeom>
          <a:noFill/>
          <a:ln>
            <a:noFill/>
          </a:ln>
        </p:spPr>
        <p:txBody>
          <a:bodyPr anchorCtr="0" anchor="t" bIns="45700" lIns="91425" spcFirstLastPara="1" rIns="91425" wrap="square" tIns="45700">
            <a:spAutoFit/>
          </a:bodyPr>
          <a:lstStyle/>
          <a:p>
            <a:pPr indent="-336550" lvl="0" marL="457200" marR="0" rtl="0" algn="l">
              <a:spcBef>
                <a:spcPts val="0"/>
              </a:spcBef>
              <a:spcAft>
                <a:spcPts val="0"/>
              </a:spcAft>
              <a:buSzPts val="1700"/>
              <a:buFont typeface="Open Sans ExtraBold"/>
              <a:buAutoNum type="arabicPeriod"/>
            </a:pPr>
            <a:r>
              <a:rPr lang="en" sz="1700" u="sng">
                <a:solidFill>
                  <a:srgbClr val="0097A7"/>
                </a:solidFill>
                <a:latin typeface="Open Sans ExtraBold"/>
                <a:ea typeface="Open Sans ExtraBold"/>
                <a:cs typeface="Open Sans ExtraBold"/>
                <a:sym typeface="Open Sans ExtraBold"/>
                <a:hlinkClick r:id="rId3">
                  <a:extLst>
                    <a:ext uri="{A12FA001-AC4F-418D-AE19-62706E023703}">
                      <ahyp:hlinkClr val="tx"/>
                    </a:ext>
                  </a:extLst>
                </a:hlinkClick>
              </a:rPr>
              <a:t>Testimonials</a:t>
            </a:r>
            <a:endParaRPr sz="1700">
              <a:solidFill>
                <a:srgbClr val="005896"/>
              </a:solidFill>
              <a:latin typeface="Open Sans ExtraBold"/>
              <a:ea typeface="Open Sans ExtraBold"/>
              <a:cs typeface="Open Sans ExtraBold"/>
              <a:sym typeface="Open Sans ExtraBold"/>
            </a:endParaRPr>
          </a:p>
          <a:p>
            <a:pPr indent="-336550" lvl="0" marL="457200" marR="0" rtl="0" algn="l">
              <a:spcBef>
                <a:spcPts val="0"/>
              </a:spcBef>
              <a:spcAft>
                <a:spcPts val="0"/>
              </a:spcAft>
              <a:buSzPts val="1700"/>
              <a:buFont typeface="Open Sans ExtraBold"/>
              <a:buAutoNum type="arabicPeriod"/>
            </a:pPr>
            <a:r>
              <a:rPr lang="en" sz="1700">
                <a:solidFill>
                  <a:srgbClr val="005896"/>
                </a:solidFill>
                <a:latin typeface="Open Sans ExtraBold"/>
                <a:ea typeface="Open Sans ExtraBold"/>
                <a:cs typeface="Open Sans ExtraBold"/>
                <a:sym typeface="Open Sans ExtraBold"/>
              </a:rPr>
              <a:t>Links:</a:t>
            </a:r>
            <a:endParaRPr sz="1700">
              <a:solidFill>
                <a:srgbClr val="005896"/>
              </a:solidFill>
              <a:latin typeface="Open Sans ExtraBold"/>
              <a:ea typeface="Open Sans ExtraBold"/>
              <a:cs typeface="Open Sans ExtraBold"/>
              <a:sym typeface="Open Sans ExtraBold"/>
            </a:endParaRPr>
          </a:p>
          <a:p>
            <a:pPr indent="0" lvl="0" marL="457200" marR="0" rtl="0" algn="l">
              <a:spcBef>
                <a:spcPts val="0"/>
              </a:spcBef>
              <a:spcAft>
                <a:spcPts val="0"/>
              </a:spcAft>
              <a:buNone/>
            </a:pPr>
            <a:r>
              <a:rPr lang="en" sz="1700">
                <a:solidFill>
                  <a:srgbClr val="005896"/>
                </a:solidFill>
                <a:latin typeface="Open Sans ExtraBold"/>
                <a:ea typeface="Open Sans ExtraBold"/>
                <a:cs typeface="Open Sans ExtraBold"/>
                <a:sym typeface="Open Sans ExtraBold"/>
              </a:rPr>
              <a:t>	</a:t>
            </a:r>
            <a:r>
              <a:rPr lang="en" sz="1700" u="sng">
                <a:solidFill>
                  <a:srgbClr val="0097A7"/>
                </a:solidFill>
                <a:latin typeface="Open Sans ExtraBold"/>
                <a:ea typeface="Open Sans ExtraBold"/>
                <a:cs typeface="Open Sans ExtraBold"/>
                <a:sym typeface="Open Sans ExtraBold"/>
                <a:hlinkClick r:id="rId4">
                  <a:extLst>
                    <a:ext uri="{A12FA001-AC4F-418D-AE19-62706E023703}">
                      <ahyp:hlinkClr val="tx"/>
                    </a:ext>
                  </a:extLst>
                </a:hlinkClick>
              </a:rPr>
              <a:t>Annual Clinic Report</a:t>
            </a:r>
            <a:r>
              <a:rPr lang="en" sz="1700">
                <a:solidFill>
                  <a:srgbClr val="005896"/>
                </a:solidFill>
                <a:latin typeface="Open Sans ExtraBold"/>
                <a:ea typeface="Open Sans ExtraBold"/>
                <a:cs typeface="Open Sans ExtraBold"/>
                <a:sym typeface="Open Sans ExtraBold"/>
              </a:rPr>
              <a:t> </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5">
                  <a:extLst>
                    <a:ext uri="{A12FA001-AC4F-418D-AE19-62706E023703}">
                      <ahyp:hlinkClr val="tx"/>
                    </a:ext>
                  </a:extLst>
                </a:hlinkClick>
              </a:rPr>
              <a:t>The Cost of Diabetes | ADA</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6">
                  <a:extLst>
                    <a:ext uri="{A12FA001-AC4F-418D-AE19-62706E023703}">
                      <ahyp:hlinkClr val="tx"/>
                    </a:ext>
                  </a:extLst>
                </a:hlinkClick>
              </a:rPr>
              <a:t>Diabetes Quick Facts | Basics</a:t>
            </a:r>
            <a:r>
              <a:rPr lang="en" sz="1700">
                <a:solidFill>
                  <a:srgbClr val="005896"/>
                </a:solidFill>
                <a:latin typeface="Open Sans ExtraBold"/>
                <a:ea typeface="Open Sans ExtraBold"/>
                <a:cs typeface="Open Sans ExtraBold"/>
                <a:sym typeface="Open Sans ExtraBold"/>
              </a:rPr>
              <a:t> </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7">
                  <a:extLst>
                    <a:ext uri="{A12FA001-AC4F-418D-AE19-62706E023703}">
                      <ahyp:hlinkClr val="tx"/>
                    </a:ext>
                  </a:extLst>
                </a:hlinkClick>
              </a:rPr>
              <a:t>Improving Healthcare Outcomes and Managing Costs</a:t>
            </a:r>
            <a:r>
              <a:rPr lang="en" sz="1700">
                <a:solidFill>
                  <a:srgbClr val="005896"/>
                </a:solidFill>
                <a:latin typeface="Open Sans ExtraBold"/>
                <a:ea typeface="Open Sans ExtraBold"/>
                <a:cs typeface="Open Sans ExtraBold"/>
                <a:sym typeface="Open Sans ExtraBold"/>
              </a:rPr>
              <a:t> (NJ could save up to $380-420 million w/DPC)</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8">
                  <a:extLst>
                    <a:ext uri="{A12FA001-AC4F-418D-AE19-62706E023703}">
                      <ahyp:hlinkClr val="tx"/>
                    </a:ext>
                  </a:extLst>
                </a:hlinkClick>
              </a:rPr>
              <a:t>Direct Primary Care: Evaluating a New Model of Delivery and Financing</a:t>
            </a:r>
            <a:r>
              <a:rPr lang="en" sz="1700">
                <a:solidFill>
                  <a:srgbClr val="005896"/>
                </a:solidFill>
                <a:latin typeface="Open Sans ExtraBold"/>
                <a:ea typeface="Open Sans ExtraBold"/>
                <a:cs typeface="Open Sans ExtraBold"/>
                <a:sym typeface="Open Sans ExtraBold"/>
              </a:rPr>
              <a:t> </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9">
                  <a:extLst>
                    <a:ext uri="{A12FA001-AC4F-418D-AE19-62706E023703}">
                      <ahyp:hlinkClr val="tx"/>
                    </a:ext>
                  </a:extLst>
                </a:hlinkClick>
              </a:rPr>
              <a:t>All Info - H.R.3436 - 117th Congress (2021-2022): Direct Primary Care Accessibility Act of 2021</a:t>
            </a:r>
            <a:r>
              <a:rPr lang="en" sz="1700">
                <a:solidFill>
                  <a:srgbClr val="005896"/>
                </a:solidFill>
                <a:latin typeface="Open Sans ExtraBold"/>
                <a:ea typeface="Open Sans ExtraBold"/>
                <a:cs typeface="Open Sans ExtraBold"/>
                <a:sym typeface="Open Sans ExtraBold"/>
              </a:rPr>
              <a:t> </a:t>
            </a:r>
            <a:endParaRPr sz="1700">
              <a:solidFill>
                <a:srgbClr val="005896"/>
              </a:solidFill>
              <a:latin typeface="Open Sans ExtraBold"/>
              <a:ea typeface="Open Sans ExtraBold"/>
              <a:cs typeface="Open Sans ExtraBold"/>
              <a:sym typeface="Open Sans ExtraBold"/>
            </a:endParaRPr>
          </a:p>
          <a:p>
            <a:pPr indent="0" lvl="0" marL="914400" marR="0" rtl="0" algn="l">
              <a:spcBef>
                <a:spcPts val="0"/>
              </a:spcBef>
              <a:spcAft>
                <a:spcPts val="0"/>
              </a:spcAft>
              <a:buNone/>
            </a:pPr>
            <a:r>
              <a:rPr lang="en" sz="1700" u="sng">
                <a:solidFill>
                  <a:srgbClr val="0097A7"/>
                </a:solidFill>
                <a:latin typeface="Open Sans ExtraBold"/>
                <a:ea typeface="Open Sans ExtraBold"/>
                <a:cs typeface="Open Sans ExtraBold"/>
                <a:sym typeface="Open Sans ExtraBold"/>
                <a:hlinkClick r:id="rId10">
                  <a:extLst>
                    <a:ext uri="{A12FA001-AC4F-418D-AE19-62706E023703}">
                      <ahyp:hlinkClr val="tx"/>
                    </a:ext>
                  </a:extLst>
                </a:hlinkClick>
              </a:rPr>
              <a:t>H.R.725 - 117th Congress (2021-2022): Personalized Care Act of 2021</a:t>
            </a:r>
            <a:r>
              <a:rPr lang="en" sz="1700">
                <a:solidFill>
                  <a:srgbClr val="005896"/>
                </a:solidFill>
                <a:latin typeface="Open Sans ExtraBold"/>
                <a:ea typeface="Open Sans ExtraBold"/>
                <a:cs typeface="Open Sans ExtraBold"/>
                <a:sym typeface="Open Sans ExtraBold"/>
              </a:rPr>
              <a:t> </a:t>
            </a:r>
            <a:endParaRPr sz="1700">
              <a:solidFill>
                <a:srgbClr val="005896"/>
              </a:solidFill>
              <a:latin typeface="Open Sans ExtraBold"/>
              <a:ea typeface="Open Sans ExtraBold"/>
              <a:cs typeface="Open Sans ExtraBold"/>
              <a:sym typeface="Open Sans ExtraBold"/>
            </a:endParaRPr>
          </a:p>
          <a:p>
            <a:pPr indent="0" lvl="0" marL="0" marR="0" rtl="0" algn="l">
              <a:spcBef>
                <a:spcPts val="0"/>
              </a:spcBef>
              <a:spcAft>
                <a:spcPts val="0"/>
              </a:spcAft>
              <a:buNone/>
            </a:pPr>
            <a:r>
              <a:t/>
            </a:r>
            <a:endParaRPr sz="1900">
              <a:solidFill>
                <a:srgbClr val="005896"/>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nvSpPr>
        <p:spPr>
          <a:xfrm>
            <a:off x="707775" y="1671225"/>
            <a:ext cx="72102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Open Sans ExtraBold"/>
                <a:ea typeface="Open Sans ExtraBold"/>
                <a:cs typeface="Open Sans ExtraBold"/>
                <a:sym typeface="Open Sans ExtraBold"/>
              </a:rPr>
              <a:t>B.  Founder of Direct Med Clinic </a:t>
            </a:r>
            <a:endParaRPr b="0" i="0" sz="2200" u="none" cap="none" strike="noStrike">
              <a:solidFill>
                <a:schemeClr val="dk1"/>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Open Sans ExtraBold"/>
                <a:ea typeface="Open Sans ExtraBold"/>
                <a:cs typeface="Open Sans ExtraBold"/>
                <a:sym typeface="Open Sans ExtraBold"/>
              </a:rPr>
              <a:t>C.  Founder of the San Antonio Chapter of the Free Market Medical Association</a:t>
            </a:r>
            <a:endParaRPr b="0" i="0" sz="2200" u="none" cap="none" strike="noStrike">
              <a:solidFill>
                <a:schemeClr val="dk1"/>
              </a:solidFill>
              <a:latin typeface="Open Sans ExtraBold"/>
              <a:ea typeface="Open Sans ExtraBold"/>
              <a:cs typeface="Open Sans ExtraBold"/>
              <a:sym typeface="Open Sans ExtraBold"/>
            </a:endParaRPr>
          </a:p>
        </p:txBody>
      </p:sp>
      <p:sp>
        <p:nvSpPr>
          <p:cNvPr id="70" name="Google Shape;70;p3"/>
          <p:cNvSpPr txBox="1"/>
          <p:nvPr/>
        </p:nvSpPr>
        <p:spPr>
          <a:xfrm>
            <a:off x="707775" y="3332050"/>
            <a:ext cx="7947900" cy="3387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Winner of the Beacon Award/Chapter of the year 2022</a:t>
            </a:r>
            <a:endParaRPr b="0" i="0" sz="1600" u="none" cap="none" strike="noStrike">
              <a:solidFill>
                <a:schemeClr val="dk1"/>
              </a:solidFill>
              <a:latin typeface="Open Sans"/>
              <a:ea typeface="Open Sans"/>
              <a:cs typeface="Open Sans"/>
              <a:sym typeface="Open Sans"/>
            </a:endParaRPr>
          </a:p>
        </p:txBody>
      </p:sp>
      <p:sp>
        <p:nvSpPr>
          <p:cNvPr id="71" name="Google Shape;71;p3"/>
          <p:cNvSpPr txBox="1"/>
          <p:nvPr/>
        </p:nvSpPr>
        <p:spPr>
          <a:xfrm>
            <a:off x="1829480" y="502264"/>
            <a:ext cx="6673800" cy="70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My background</a:t>
            </a:r>
            <a:endParaRPr b="0" i="0" sz="4000" u="none" cap="none" strike="noStrike">
              <a:solidFill>
                <a:srgbClr val="E62831"/>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nvSpPr>
        <p:spPr>
          <a:xfrm>
            <a:off x="655830" y="973314"/>
            <a:ext cx="6673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II.  Issues I will address</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77" name="Google Shape;77;p4"/>
          <p:cNvSpPr txBox="1"/>
          <p:nvPr/>
        </p:nvSpPr>
        <p:spPr>
          <a:xfrm>
            <a:off x="697400" y="2400675"/>
            <a:ext cx="7573800" cy="13236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00000"/>
              </a:lnSpc>
              <a:spcBef>
                <a:spcPts val="0"/>
              </a:spcBef>
              <a:spcAft>
                <a:spcPts val="0"/>
              </a:spcAft>
              <a:buClr>
                <a:schemeClr val="dk1"/>
              </a:buClr>
              <a:buSzPts val="2000"/>
              <a:buFont typeface="Open Sans"/>
              <a:buAutoNum type="alphaUcPeriod"/>
            </a:pPr>
            <a:r>
              <a:rPr b="1" i="0" lang="en" sz="2000" u="none" cap="none" strike="noStrike">
                <a:solidFill>
                  <a:schemeClr val="dk1"/>
                </a:solidFill>
                <a:latin typeface="Open Sans"/>
                <a:ea typeface="Open Sans"/>
                <a:cs typeface="Open Sans"/>
                <a:sym typeface="Open Sans"/>
              </a:rPr>
              <a:t>Reaching low income, at-risk population</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00000"/>
              </a:lnSpc>
              <a:spcBef>
                <a:spcPts val="0"/>
              </a:spcBef>
              <a:spcAft>
                <a:spcPts val="0"/>
              </a:spcAft>
              <a:buClr>
                <a:schemeClr val="dk1"/>
              </a:buClr>
              <a:buSzPts val="2000"/>
              <a:buFont typeface="Open Sans"/>
              <a:buAutoNum type="alphaUcPeriod"/>
            </a:pPr>
            <a:r>
              <a:rPr b="1" i="0" lang="en" sz="2000" u="none" cap="none" strike="noStrike">
                <a:solidFill>
                  <a:schemeClr val="dk1"/>
                </a:solidFill>
                <a:latin typeface="Open Sans"/>
                <a:ea typeface="Open Sans"/>
                <a:cs typeface="Open Sans"/>
                <a:sym typeface="Open Sans"/>
              </a:rPr>
              <a:t>Affordability</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00000"/>
              </a:lnSpc>
              <a:spcBef>
                <a:spcPts val="0"/>
              </a:spcBef>
              <a:spcAft>
                <a:spcPts val="0"/>
              </a:spcAft>
              <a:buClr>
                <a:schemeClr val="dk1"/>
              </a:buClr>
              <a:buSzPts val="2000"/>
              <a:buFont typeface="Open Sans"/>
              <a:buAutoNum type="alphaUcPeriod"/>
            </a:pPr>
            <a:r>
              <a:rPr b="1" i="0" lang="en" sz="2000" u="none" cap="none" strike="noStrike">
                <a:solidFill>
                  <a:schemeClr val="dk1"/>
                </a:solidFill>
                <a:latin typeface="Open Sans"/>
                <a:ea typeface="Open Sans"/>
                <a:cs typeface="Open Sans"/>
                <a:sym typeface="Open Sans"/>
              </a:rPr>
              <a:t>Access to care (not access to insurance)</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00000"/>
              </a:lnSpc>
              <a:spcBef>
                <a:spcPts val="0"/>
              </a:spcBef>
              <a:spcAft>
                <a:spcPts val="0"/>
              </a:spcAft>
              <a:buClr>
                <a:schemeClr val="dk1"/>
              </a:buClr>
              <a:buSzPts val="2000"/>
              <a:buFont typeface="Open Sans"/>
              <a:buAutoNum type="alphaUcPeriod"/>
            </a:pPr>
            <a:r>
              <a:rPr b="1" i="0" lang="en" sz="2000" u="none" cap="none" strike="noStrike">
                <a:solidFill>
                  <a:schemeClr val="dk1"/>
                </a:solidFill>
                <a:latin typeface="Open Sans"/>
                <a:ea typeface="Open Sans"/>
                <a:cs typeface="Open Sans"/>
                <a:sym typeface="Open Sans"/>
              </a:rPr>
              <a:t>Transparency</a:t>
            </a:r>
            <a:endParaRPr b="1" i="0" sz="2000" u="none" cap="none" strike="noStrik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nvSpPr>
        <p:spPr>
          <a:xfrm>
            <a:off x="635050" y="727425"/>
            <a:ext cx="8103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E62831"/>
                </a:solidFill>
                <a:latin typeface="Open Sans ExtraBold"/>
                <a:ea typeface="Open Sans ExtraBold"/>
                <a:cs typeface="Open Sans ExtraBold"/>
                <a:sym typeface="Open Sans ExtraBold"/>
              </a:rPr>
              <a:t>III.  Results of current innovative care model</a:t>
            </a:r>
            <a:endParaRPr b="0" i="0" sz="4000" u="none" cap="none" strike="noStrike">
              <a:solidFill>
                <a:srgbClr val="E62831"/>
              </a:solidFill>
              <a:latin typeface="Open Sans ExtraBold"/>
              <a:ea typeface="Open Sans ExtraBold"/>
              <a:cs typeface="Open Sans ExtraBold"/>
              <a:sym typeface="Open Sans ExtraBold"/>
            </a:endParaRPr>
          </a:p>
        </p:txBody>
      </p:sp>
      <p:sp>
        <p:nvSpPr>
          <p:cNvPr id="83" name="Google Shape;83;p5"/>
          <p:cNvSpPr txBox="1"/>
          <p:nvPr/>
        </p:nvSpPr>
        <p:spPr>
          <a:xfrm>
            <a:off x="697400" y="2553075"/>
            <a:ext cx="7573800" cy="4002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00000"/>
              </a:lnSpc>
              <a:spcBef>
                <a:spcPts val="0"/>
              </a:spcBef>
              <a:spcAft>
                <a:spcPts val="0"/>
              </a:spcAft>
              <a:buClr>
                <a:srgbClr val="005896"/>
              </a:buClr>
              <a:buSzPts val="2000"/>
              <a:buFont typeface="Open Sans ExtraBold"/>
              <a:buAutoNum type="alphaUcPeriod"/>
            </a:pPr>
            <a:r>
              <a:rPr b="0" i="0" lang="en" sz="2000" u="none" cap="none" strike="noStrike">
                <a:solidFill>
                  <a:srgbClr val="005896"/>
                </a:solidFill>
                <a:latin typeface="Open Sans ExtraBold"/>
                <a:ea typeface="Open Sans ExtraBold"/>
                <a:cs typeface="Open Sans ExtraBold"/>
                <a:sym typeface="Open Sans ExtraBold"/>
              </a:rPr>
              <a:t>Results for a mid-sized employer</a:t>
            </a:r>
            <a:endParaRPr b="0" i="0" sz="2000" u="none" cap="none" strike="noStrike">
              <a:solidFill>
                <a:srgbClr val="005896"/>
              </a:solidFill>
              <a:latin typeface="Open Sans ExtraBold"/>
              <a:ea typeface="Open Sans ExtraBold"/>
              <a:cs typeface="Open Sans ExtraBold"/>
              <a:sym typeface="Open Sans ExtraBold"/>
            </a:endParaRPr>
          </a:p>
        </p:txBody>
      </p:sp>
      <p:sp>
        <p:nvSpPr>
          <p:cNvPr id="84" name="Google Shape;84;p5"/>
          <p:cNvSpPr txBox="1"/>
          <p:nvPr/>
        </p:nvSpPr>
        <p:spPr>
          <a:xfrm>
            <a:off x="712900" y="3150525"/>
            <a:ext cx="7947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  June 1, 2020 - May 31, 2021</a:t>
            </a:r>
            <a:endParaRPr b="1"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Open Sans"/>
              <a:ea typeface="Open Sans"/>
              <a:cs typeface="Open Sans"/>
              <a:sym typeface="Open Sans"/>
            </a:endParaRPr>
          </a:p>
          <a:p>
            <a:pPr indent="-330200" lvl="0" marL="457200" marR="0" rtl="0" algn="l">
              <a:lnSpc>
                <a:spcPct val="100000"/>
              </a:lnSpc>
              <a:spcBef>
                <a:spcPts val="0"/>
              </a:spcBef>
              <a:spcAft>
                <a:spcPts val="0"/>
              </a:spcAft>
              <a:buClr>
                <a:schemeClr val="dk1"/>
              </a:buClr>
              <a:buSzPts val="1600"/>
              <a:buFont typeface="Open Sans"/>
              <a:buChar char="-"/>
            </a:pPr>
            <a:r>
              <a:rPr b="1" i="0" lang="en" sz="1600" u="none" cap="none" strike="noStrike">
                <a:solidFill>
                  <a:schemeClr val="dk1"/>
                </a:solidFill>
                <a:latin typeface="Open Sans"/>
                <a:ea typeface="Open Sans"/>
                <a:cs typeface="Open Sans"/>
                <a:sym typeface="Open Sans"/>
              </a:rPr>
              <a:t>Average enrollment </a:t>
            </a:r>
            <a:r>
              <a:rPr b="0" i="0" lang="en" sz="1600" u="none" cap="none" strike="noStrike">
                <a:solidFill>
                  <a:schemeClr val="dk1"/>
                </a:solidFill>
                <a:latin typeface="Open Sans"/>
                <a:ea typeface="Open Sans"/>
                <a:cs typeface="Open Sans"/>
                <a:sym typeface="Open Sans"/>
              </a:rPr>
              <a:t>= 618 patients (including dependents) </a:t>
            </a:r>
            <a:endParaRPr b="0" i="0" sz="1600" u="none" cap="none" strike="noStrik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90" name="Google Shape;9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91" name="Google Shape;91;p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b="524" l="0" r="0" t="514"/>
          <a:stretch/>
        </p:blipFill>
        <p:spPr>
          <a:xfrm>
            <a:off x="2907262" y="213987"/>
            <a:ext cx="5403199" cy="4715525"/>
          </a:xfrm>
          <a:prstGeom prst="rect">
            <a:avLst/>
          </a:prstGeom>
          <a:noFill/>
          <a:ln>
            <a:noFill/>
          </a:ln>
        </p:spPr>
      </p:pic>
      <p:sp>
        <p:nvSpPr>
          <p:cNvPr id="97" name="Google Shape;97;p7"/>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OFFICE VISITS</a:t>
            </a:r>
            <a:endParaRPr b="0" i="0" sz="2000" u="none" cap="none" strike="noStrike">
              <a:solidFill>
                <a:srgbClr val="005896"/>
              </a:solidFill>
              <a:latin typeface="Open Sans ExtraBold"/>
              <a:ea typeface="Open Sans ExtraBold"/>
              <a:cs typeface="Open Sans ExtraBold"/>
              <a:sym typeface="Open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IMAGING</a:t>
            </a:r>
            <a:endParaRPr b="0" i="0" sz="2000" u="none" cap="none" strike="noStrike">
              <a:solidFill>
                <a:srgbClr val="005896"/>
              </a:solidFill>
              <a:latin typeface="Open Sans ExtraBold"/>
              <a:ea typeface="Open Sans ExtraBold"/>
              <a:cs typeface="Open Sans ExtraBold"/>
              <a:sym typeface="Open Sans ExtraBold"/>
            </a:endParaRPr>
          </a:p>
        </p:txBody>
      </p:sp>
      <p:pic>
        <p:nvPicPr>
          <p:cNvPr id="103" name="Google Shape;103;p8"/>
          <p:cNvPicPr preferRelativeResize="0"/>
          <p:nvPr/>
        </p:nvPicPr>
        <p:blipFill rotWithShape="1">
          <a:blip r:embed="rId3">
            <a:alphaModFix/>
          </a:blip>
          <a:srcRect b="0" l="238" r="228" t="0"/>
          <a:stretch/>
        </p:blipFill>
        <p:spPr>
          <a:xfrm>
            <a:off x="2071675" y="398351"/>
            <a:ext cx="6665500" cy="434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9"/>
          <p:cNvPicPr preferRelativeResize="0"/>
          <p:nvPr/>
        </p:nvPicPr>
        <p:blipFill rotWithShape="1">
          <a:blip r:embed="rId3">
            <a:alphaModFix/>
          </a:blip>
          <a:srcRect b="0" l="0" r="0" t="0"/>
          <a:stretch/>
        </p:blipFill>
        <p:spPr>
          <a:xfrm>
            <a:off x="1133162" y="981313"/>
            <a:ext cx="6877676" cy="3546325"/>
          </a:xfrm>
          <a:prstGeom prst="rect">
            <a:avLst/>
          </a:prstGeom>
          <a:noFill/>
          <a:ln>
            <a:noFill/>
          </a:ln>
        </p:spPr>
      </p:pic>
      <p:sp>
        <p:nvSpPr>
          <p:cNvPr id="109" name="Google Shape;109;p9"/>
          <p:cNvSpPr txBox="1"/>
          <p:nvPr/>
        </p:nvSpPr>
        <p:spPr>
          <a:xfrm>
            <a:off x="632700" y="504925"/>
            <a:ext cx="7573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5896"/>
                </a:solidFill>
                <a:latin typeface="Open Sans ExtraBold"/>
                <a:ea typeface="Open Sans ExtraBold"/>
                <a:cs typeface="Open Sans ExtraBold"/>
                <a:sym typeface="Open Sans ExtraBold"/>
              </a:rPr>
              <a:t>SAVINGS</a:t>
            </a:r>
            <a:endParaRPr b="0" i="0" sz="2000" u="none" cap="none" strike="noStrike">
              <a:solidFill>
                <a:srgbClr val="005896"/>
              </a:solidFill>
              <a:latin typeface="Open Sans ExtraBold"/>
              <a:ea typeface="Open Sans ExtraBold"/>
              <a:cs typeface="Open Sans ExtraBold"/>
              <a:sym typeface="Open Sans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